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75" r:id="rId4"/>
    <p:sldId id="279" r:id="rId5"/>
    <p:sldId id="289" r:id="rId6"/>
    <p:sldId id="288" r:id="rId7"/>
    <p:sldId id="276" r:id="rId8"/>
    <p:sldId id="277" r:id="rId9"/>
    <p:sldId id="280" r:id="rId10"/>
    <p:sldId id="281" r:id="rId11"/>
    <p:sldId id="283" r:id="rId12"/>
    <p:sldId id="282" r:id="rId13"/>
    <p:sldId id="291" r:id="rId14"/>
    <p:sldId id="285" r:id="rId15"/>
    <p:sldId id="284" r:id="rId16"/>
    <p:sldId id="286" r:id="rId17"/>
    <p:sldId id="287" r:id="rId18"/>
    <p:sldId id="270" r:id="rId19"/>
    <p:sldId id="27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5" autoAdjust="0"/>
    <p:restoredTop sz="99657" autoAdjust="0"/>
  </p:normalViewPr>
  <p:slideViewPr>
    <p:cSldViewPr snapToGrid="0">
      <p:cViewPr varScale="1">
        <p:scale>
          <a:sx n="59" d="100"/>
          <a:sy n="59" d="100"/>
        </p:scale>
        <p:origin x="78" y="1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64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9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4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5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2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12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38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30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32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7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1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0772A-8435-40D0-8D87-2C2DB7B0E7B0}" type="datetimeFigureOut">
              <a:rPr lang="ru-RU" smtClean="0"/>
              <a:pPr/>
              <a:t>11.06.2021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4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8.jpeg"/><Relationship Id="rId7" Type="http://schemas.openxmlformats.org/officeDocument/2006/relationships/image" Target="../media/image3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43.jpeg"/><Relationship Id="rId5" Type="http://schemas.openxmlformats.org/officeDocument/2006/relationships/image" Target="../media/image30.jpeg"/><Relationship Id="rId10" Type="http://schemas.openxmlformats.org/officeDocument/2006/relationships/image" Target="../media/image42.jpeg"/><Relationship Id="rId4" Type="http://schemas.openxmlformats.org/officeDocument/2006/relationships/image" Target="../media/image29.jpeg"/><Relationship Id="rId9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0291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Муромский институт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федерального государственного бюджетного образовательного учреждения 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(МИВлГУ)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6890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27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распознавания точечной маркировки 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поверхностях черных металлов»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93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Муром, 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53302" y="4372495"/>
            <a:ext cx="32374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ПМИ-117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Лазарева Е.Ю.</a:t>
            </a:r>
          </a:p>
          <a:p>
            <a:pPr algn="r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к. т. н., доц. каф. ФПМ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Астафьев А.В.</a:t>
            </a:r>
          </a:p>
        </p:txBody>
      </p:sp>
      <p:pic>
        <p:nvPicPr>
          <p:cNvPr id="9" name="Рисунок 7" descr="ÐÐ»Ð°Ð²Ð½Ð°Ñ">
            <a:extLst>
              <a:ext uri="{FF2B5EF4-FFF2-40B4-BE49-F238E27FC236}">
                <a16:creationId xmlns:a16="http://schemas.microsoft.com/office/drawing/2014/main" id="{58D412F4-32D6-467F-96A9-37E8361D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77" y="0"/>
            <a:ext cx="2505971" cy="216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13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2798" y="5904754"/>
            <a:ext cx="372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изображения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изображений сформированного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9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424"/>
            <a:ext cx="6068513" cy="9709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8027"/>
            <a:ext cx="6068511" cy="9709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3"/>
            <a:ext cx="6096006" cy="97536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657"/>
            <a:ext cx="6068511" cy="9709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6071106" cy="98252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3" y="2794385"/>
            <a:ext cx="6096002" cy="97536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3872348"/>
            <a:ext cx="6096005" cy="97536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4936554"/>
            <a:ext cx="6096006" cy="97536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2" y="1716095"/>
            <a:ext cx="6096003" cy="97536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4" y="653491"/>
            <a:ext cx="6096002" cy="9753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08449" y="5923700"/>
            <a:ext cx="593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со сгенерированной маркировкой</a:t>
            </a:r>
          </a:p>
        </p:txBody>
      </p:sp>
    </p:spTree>
    <p:extLst>
      <p:ext uri="{BB962C8B-B14F-4D97-AF65-F5344CB8AC3E}">
        <p14:creationId xmlns:p14="http://schemas.microsoft.com/office/powerpoint/2010/main" val="165688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изображений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89691-6ACB-4A5C-B13A-EEA672E46C47}"/>
              </a:ext>
            </a:extLst>
          </p:cNvPr>
          <p:cNvSpPr txBox="1"/>
          <p:nvPr/>
        </p:nvSpPr>
        <p:spPr>
          <a:xfrm>
            <a:off x="7065906" y="6376657"/>
            <a:ext cx="16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шума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CA022-B610-403B-8D14-F2D79C02BC64}"/>
              </a:ext>
            </a:extLst>
          </p:cNvPr>
          <p:cNvSpPr txBox="1"/>
          <p:nvPr/>
        </p:nvSpPr>
        <p:spPr>
          <a:xfrm>
            <a:off x="717734" y="6289879"/>
            <a:ext cx="238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контраста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970A1-8CA9-4153-925B-7CE70AB07732}"/>
              </a:ext>
            </a:extLst>
          </p:cNvPr>
          <p:cNvSpPr txBox="1"/>
          <p:nvPr/>
        </p:nvSpPr>
        <p:spPr>
          <a:xfrm>
            <a:off x="4162731" y="6430611"/>
            <a:ext cx="280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световых бликов</a:t>
            </a:r>
          </a:p>
        </p:txBody>
      </p:sp>
      <p:pic>
        <p:nvPicPr>
          <p:cNvPr id="5122" name="Picture 2" descr="0000f269f">
            <a:extLst>
              <a:ext uri="{FF2B5EF4-FFF2-40B4-BE49-F238E27FC236}">
                <a16:creationId xmlns:a16="http://schemas.microsoft.com/office/drawing/2014/main" id="{0A29FB31-8BDB-4677-B556-273982BD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3278744"/>
            <a:ext cx="3307780" cy="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0000f269f">
            <a:extLst>
              <a:ext uri="{FF2B5EF4-FFF2-40B4-BE49-F238E27FC236}">
                <a16:creationId xmlns:a16="http://schemas.microsoft.com/office/drawing/2014/main" id="{73FD3730-FEB3-4536-9C42-D23EDF6F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4150901"/>
            <a:ext cx="3307781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02B032-17E6-4FAC-BAAA-03D86916BDC4}"/>
              </a:ext>
            </a:extLst>
          </p:cNvPr>
          <p:cNvSpPr/>
          <p:nvPr/>
        </p:nvSpPr>
        <p:spPr>
          <a:xfrm>
            <a:off x="8872278" y="5236538"/>
            <a:ext cx="3141834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целостность маркировки была сохранена более, чем на 60%.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B219F-B885-4129-BF81-F40F29A793E9}"/>
              </a:ext>
            </a:extLst>
          </p:cNvPr>
          <p:cNvSpPr txBox="1"/>
          <p:nvPr/>
        </p:nvSpPr>
        <p:spPr>
          <a:xfrm>
            <a:off x="8810918" y="4718302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новым алгоритмом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FAD94-5417-4266-A4B0-81CBAF167F1D}"/>
              </a:ext>
            </a:extLst>
          </p:cNvPr>
          <p:cNvSpPr txBox="1"/>
          <p:nvPr/>
        </p:nvSpPr>
        <p:spPr>
          <a:xfrm>
            <a:off x="9236347" y="3764888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pic>
        <p:nvPicPr>
          <p:cNvPr id="5124" name="Picture 4" descr="00d7ae946">
            <a:extLst>
              <a:ext uri="{FF2B5EF4-FFF2-40B4-BE49-F238E27FC236}">
                <a16:creationId xmlns:a16="http://schemas.microsoft.com/office/drawing/2014/main" id="{138866F2-20A8-44E2-9922-32537E1F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816" y="1068532"/>
            <a:ext cx="3307779" cy="53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Рисунок 1">
            <a:extLst>
              <a:ext uri="{FF2B5EF4-FFF2-40B4-BE49-F238E27FC236}">
                <a16:creationId xmlns:a16="http://schemas.microsoft.com/office/drawing/2014/main" id="{BEFA0947-AF3B-46DC-A3D4-71A796F2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2090606"/>
            <a:ext cx="3307779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9A152D-2398-4078-95AE-B28906C6E6B1}"/>
              </a:ext>
            </a:extLst>
          </p:cNvPr>
          <p:cNvSpPr txBox="1"/>
          <p:nvPr/>
        </p:nvSpPr>
        <p:spPr>
          <a:xfrm>
            <a:off x="9080824" y="1637825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99E69D-D9AE-401B-8C3A-51C50E491C52}"/>
              </a:ext>
            </a:extLst>
          </p:cNvPr>
          <p:cNvSpPr txBox="1"/>
          <p:nvPr/>
        </p:nvSpPr>
        <p:spPr>
          <a:xfrm>
            <a:off x="8769301" y="2644956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старым алгоритмом</a:t>
            </a:r>
          </a:p>
        </p:txBody>
      </p:sp>
      <p:pic>
        <p:nvPicPr>
          <p:cNvPr id="2050" name="Рисунок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3" y="688155"/>
            <a:ext cx="3628162" cy="558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656" y="615750"/>
            <a:ext cx="2134569" cy="58148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857" y="688155"/>
            <a:ext cx="1456064" cy="58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2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9086" y="5942796"/>
            <a:ext cx="4389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 маркировкой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ru-RU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предобработанных</a:t>
            </a:r>
            <a:r>
              <a:rPr lang="ru-RU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изображений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787225"/>
            <a:ext cx="6096002" cy="9753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188"/>
            <a:ext cx="6096005" cy="9753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4"/>
            <a:ext cx="6096006" cy="9753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708935"/>
            <a:ext cx="6096003" cy="9753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46331"/>
            <a:ext cx="6096002" cy="9753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8492"/>
            <a:ext cx="6096000" cy="9720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25232"/>
            <a:ext cx="6096000" cy="981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6376"/>
            <a:ext cx="6096000" cy="9753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93395"/>
            <a:ext cx="6096001" cy="96599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4808"/>
            <a:ext cx="6096000" cy="9753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9336" y="5942796"/>
            <a:ext cx="5704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Предобработанные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46547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параметров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46331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Согласно официальной документации библиотеки машинного обучения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для решения задач класса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подходят следующие модели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свёрточных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нейронных сетей:</a:t>
            </a:r>
          </a:p>
          <a:p>
            <a:pPr lvl="1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RetinaNet;</a:t>
            </a:r>
          </a:p>
          <a:p>
            <a:pPr lvl="1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Mask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R-CNN;</a:t>
            </a:r>
          </a:p>
          <a:p>
            <a:pPr lvl="1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ShapeMask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SpineNet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В работе была использована модель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RetinaNet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[1].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A5E9F-516B-4764-BC55-68DD748421F4}"/>
              </a:ext>
            </a:extLst>
          </p:cNvPr>
          <p:cNvSpPr txBox="1"/>
          <p:nvPr/>
        </p:nvSpPr>
        <p:spPr>
          <a:xfrm>
            <a:off x="728922" y="6534834"/>
            <a:ext cx="114489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[1] </a:t>
            </a:r>
            <a:r>
              <a:rPr lang="en-US" sz="1050" dirty="0" err="1"/>
              <a:t>Tsung</a:t>
            </a:r>
            <a:r>
              <a:rPr lang="en-US" sz="1050" dirty="0"/>
              <a:t>-Yi Lin, </a:t>
            </a:r>
            <a:r>
              <a:rPr lang="en-US" sz="1050" dirty="0" err="1"/>
              <a:t>Priya</a:t>
            </a:r>
            <a:r>
              <a:rPr lang="en-US" sz="1050" dirty="0"/>
              <a:t> Goyal, Ross </a:t>
            </a:r>
            <a:r>
              <a:rPr lang="en-US" sz="1050" dirty="0" err="1"/>
              <a:t>Girshick</a:t>
            </a:r>
            <a:r>
              <a:rPr lang="en-US" sz="1050" dirty="0"/>
              <a:t>, </a:t>
            </a:r>
            <a:r>
              <a:rPr lang="en-US" sz="1050" dirty="0" err="1"/>
              <a:t>Kaiming</a:t>
            </a:r>
            <a:r>
              <a:rPr lang="en-US" sz="1050" dirty="0"/>
              <a:t> He, Piotr Dollar Focal Loss for Dense Object Detection / Proceedings of the IEEE International Conference on Computer Vision (ICCV), 2017, pp. 2980-2988.</a:t>
            </a:r>
            <a:endParaRPr lang="ru-RU" sz="1050" dirty="0"/>
          </a:p>
        </p:txBody>
      </p:sp>
      <p:pic>
        <p:nvPicPr>
          <p:cNvPr id="1026" name="Picture 2" descr="https://habrastorage.org/webt/rt/25/cm/rt25cm_eaw2czxs2lfrgz55yf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3797829"/>
            <a:ext cx="972502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43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67" y="646331"/>
            <a:ext cx="77247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630499-506B-49BF-98CC-E1DC2BF16E57}"/>
              </a:ext>
            </a:extLst>
          </p:cNvPr>
          <p:cNvSpPr txBox="1"/>
          <p:nvPr/>
        </p:nvSpPr>
        <p:spPr>
          <a:xfrm>
            <a:off x="9483758" y="6027003"/>
            <a:ext cx="2708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нейронной сети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01A45-CFFB-48FB-96D0-0E5BA0AC66D5}"/>
              </a:ext>
            </a:extLst>
          </p:cNvPr>
          <p:cNvSpPr txBox="1"/>
          <p:nvPr/>
        </p:nvSpPr>
        <p:spPr>
          <a:xfrm>
            <a:off x="5130764" y="5289829"/>
            <a:ext cx="416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изменения параметров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E5269C-299D-43DE-8B85-0B8DA4A5D10E}"/>
              </a:ext>
            </a:extLst>
          </p:cNvPr>
          <p:cNvSpPr/>
          <p:nvPr/>
        </p:nvSpPr>
        <p:spPr>
          <a:xfrm>
            <a:off x="197607" y="3784937"/>
            <a:ext cx="49688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Параметры обучения: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эпох,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итераций на эпоху, 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размер пакета данных –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изображений.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 результате ошибка классификации(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classification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loss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)  составила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0,0756</a:t>
            </a:r>
            <a:endParaRPr lang="ru-RU" b="1" dirty="0"/>
          </a:p>
        </p:txBody>
      </p:sp>
      <p:pic>
        <p:nvPicPr>
          <p:cNvPr id="1026" name="Рисунок 1">
            <a:extLst>
              <a:ext uri="{FF2B5EF4-FFF2-40B4-BE49-F238E27FC236}">
                <a16:creationId xmlns:a16="http://schemas.microsoft.com/office/drawing/2014/main" id="{875E8F9A-1CC2-459B-9E2F-59D5F4346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"/>
          <a:stretch>
            <a:fillRect/>
          </a:stretch>
        </p:blipFill>
        <p:spPr bwMode="auto">
          <a:xfrm>
            <a:off x="4717554" y="2915961"/>
            <a:ext cx="5096404" cy="227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892" y="278529"/>
            <a:ext cx="1605974" cy="58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7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и использование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AE8E8-E572-4E08-B5C0-8AD81EA0FD55}"/>
              </a:ext>
            </a:extLst>
          </p:cNvPr>
          <p:cNvSpPr txBox="1"/>
          <p:nvPr/>
        </p:nvSpPr>
        <p:spPr>
          <a:xfrm>
            <a:off x="8264771" y="6116365"/>
            <a:ext cx="3927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алгоритма использования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386"/>
            <a:ext cx="8967537" cy="27368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78" y="3898232"/>
            <a:ext cx="6496957" cy="1790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1478" y="5716255"/>
            <a:ext cx="6549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распознавания цифр маркировки при пороге 0,7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895" y="646331"/>
            <a:ext cx="1172150" cy="54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149DF-9EFC-40EE-90B4-B7673DEEA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4" b="-1"/>
          <a:stretch/>
        </p:blipFill>
        <p:spPr>
          <a:xfrm>
            <a:off x="718387" y="862642"/>
            <a:ext cx="10755226" cy="17855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D44AFF-112D-4AD6-A459-7B18B84A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8" y="2681551"/>
            <a:ext cx="10679015" cy="17718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649C9F-1096-4343-91DA-016EB1EA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8" y="4486791"/>
            <a:ext cx="10688542" cy="176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60FC3-901B-458B-BF58-DA1CC542D959}"/>
              </a:ext>
            </a:extLst>
          </p:cNvPr>
          <p:cNvSpPr txBox="1"/>
          <p:nvPr/>
        </p:nvSpPr>
        <p:spPr>
          <a:xfrm>
            <a:off x="603328" y="6292031"/>
            <a:ext cx="1106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 с сегментированными и распознанными цифрами в маркировке</a:t>
            </a:r>
          </a:p>
        </p:txBody>
      </p:sp>
    </p:spTree>
    <p:extLst>
      <p:ext uri="{BB962C8B-B14F-4D97-AF65-F5344CB8AC3E}">
        <p14:creationId xmlns:p14="http://schemas.microsoft.com/office/powerpoint/2010/main" val="1329631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790413"/>
              </p:ext>
            </p:extLst>
          </p:nvPr>
        </p:nvGraphicFramePr>
        <p:xfrm>
          <a:off x="359228" y="719667"/>
          <a:ext cx="11462656" cy="4980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315">
                  <a:extLst>
                    <a:ext uri="{9D8B030D-6E8A-4147-A177-3AD203B41FA5}">
                      <a16:colId xmlns:a16="http://schemas.microsoft.com/office/drawing/2014/main" val="3088697844"/>
                    </a:ext>
                  </a:extLst>
                </a:gridCol>
                <a:gridCol w="2302328">
                  <a:extLst>
                    <a:ext uri="{9D8B030D-6E8A-4147-A177-3AD203B41FA5}">
                      <a16:colId xmlns:a16="http://schemas.microsoft.com/office/drawing/2014/main" val="1957496649"/>
                    </a:ext>
                  </a:extLst>
                </a:gridCol>
                <a:gridCol w="3151415">
                  <a:extLst>
                    <a:ext uri="{9D8B030D-6E8A-4147-A177-3AD203B41FA5}">
                      <a16:colId xmlns:a16="http://schemas.microsoft.com/office/drawing/2014/main" val="2797154967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3638698025"/>
                    </a:ext>
                  </a:extLst>
                </a:gridCol>
              </a:tblGrid>
              <a:tr h="143836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файла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на маркировке на изображении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8182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0000f269f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3*-4*-80*0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489276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000a4bcdd.jpg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491450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000f6bf48.jpg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0---76*35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7570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00a0b7730.jpg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29844921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2984421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--------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7664112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00a0f9949.jpg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14---61- </a:t>
                      </a:r>
                      <a:r>
                        <a:rPr lang="ru-RU" sz="2800" b="1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7005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16938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00b7fb703.jpg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--0–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546992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8432" y="5771411"/>
            <a:ext cx="583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«-» - ошибки 1-го рода (цифра не была распознана)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«*» - ошибки 2-го рода (цифра была распознана неверно)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F3D49-D79E-452A-B324-C2E94E95E38D}"/>
              </a:ext>
            </a:extLst>
          </p:cNvPr>
          <p:cNvSpPr txBox="1"/>
          <p:nvPr/>
        </p:nvSpPr>
        <p:spPr>
          <a:xfrm>
            <a:off x="6112487" y="5700486"/>
            <a:ext cx="5526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Процент распознавания: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94,33%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предобработанных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26%</a:t>
            </a:r>
          </a:p>
        </p:txBody>
      </p:sp>
    </p:spTree>
    <p:extLst>
      <p:ext uri="{BB962C8B-B14F-4D97-AF65-F5344CB8AC3E}">
        <p14:creationId xmlns:p14="http://schemas.microsoft.com/office/powerpoint/2010/main" val="329962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46331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- произведен краткий обзор исходных данных;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произведен обзор </a:t>
            </a:r>
            <a:r>
              <a:rPr lang="ru-RU" sz="3200" dirty="0" err="1">
                <a:latin typeface="Times New Roman" pitchFamily="18" charset="0"/>
                <a:cs typeface="Times New Roman" pitchFamily="18" charset="0"/>
              </a:rPr>
              <a:t>фреймворка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Tensorflow </a:t>
            </a:r>
            <a:r>
              <a:rPr lang="ru-RU" sz="32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API и модели RetinaNet;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сгенерированы наборы данных по заданной тематике;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найдены алгоритмы, подходящие для предобработки изображений для исследований;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реализована система для распознавания маркировки на изображении;</a:t>
            </a:r>
          </a:p>
          <a:p>
            <a:pPr algn="just"/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- работа разработанной системы протестирована, а также сделаны выводы о качестве распознавания маркировки, если на вход поступает предобработанное изображение и непредобработанное изображение.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849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02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4667" y="3032063"/>
            <a:ext cx="4294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4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	Цель работы: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разработать систему распознавания точечной маркировки на цифровых изображениях черных металлов, протестировать ее и сделать выводы о ее работе с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предобработанными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и непредобработанными изображениями. </a:t>
            </a:r>
          </a:p>
          <a:p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	Задачи: 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произвести краткий обзор исходных данных;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произвести обзор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фреймворка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Tensorflow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API и модели RetinaNet;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найти и изучить наборы данных по заданной тематике или сгенерировать их;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найти алгоритмы, подходящие для предобработки изображений для исследований;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реализовать систему для распознавания маркировки на изображении;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протестировать работу разработанной системы и сделать выводы о качестве распознавания маркировки, если на вход поступает предобработанное изображение и непредобработанное изображение.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49634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распознавания является маркированная трубопроводная продукция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</a:p>
        </p:txBody>
      </p:sp>
      <p:pic>
        <p:nvPicPr>
          <p:cNvPr id="6" name="Picture 2" descr="D:\Alan Wake\!!!!!Диссертация\грант\Умник март 2015\Завод\2014-12-03 0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/>
          <a:stretch/>
        </p:blipFill>
        <p:spPr bwMode="auto">
          <a:xfrm>
            <a:off x="859805" y="1094667"/>
            <a:ext cx="2572013" cy="21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lan Wake\!!!!!Диссертация\грант\Умник март 2015\Завод\2014-12-03 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76" y="1169551"/>
            <a:ext cx="2774921" cy="2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Alan Wake\!!!!!Диссертация\грант\Умник март 2015\Завод\2014-12-03 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8262155" y="1231561"/>
            <a:ext cx="3188329" cy="21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3408051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 algn="just">
              <a:buFont typeface="Georgia" pitchFamily="18" charset="0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способом нанесения маркировки на трубопроводную продукцию является струйная печать промышленным принтером.</a:t>
            </a:r>
          </a:p>
        </p:txBody>
      </p:sp>
      <p:pic>
        <p:nvPicPr>
          <p:cNvPr id="9" name="Picture 2" descr="C:\Users\PFO3\Pictures\Light Alloy\Маркировка-0-01-16-04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"/>
          <a:stretch/>
        </p:blipFill>
        <p:spPr bwMode="auto">
          <a:xfrm>
            <a:off x="1419814" y="4424169"/>
            <a:ext cx="2714607" cy="22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PFO3\Pictures\Light Alloy\Маркировка-0-01-19-79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4915880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PFO3\Pictures\Light Alloy\Маркировка-0-01-28-94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8262156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8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https://xn--80ady2a0c.xn--p1ai/uploads/posts/2011-12/1323031567_img_7008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9008" b="7887"/>
          <a:stretch/>
        </p:blipFill>
        <p:spPr bwMode="auto">
          <a:xfrm>
            <a:off x="967649" y="655362"/>
            <a:ext cx="5402367" cy="25875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https://inni.info/f/i/8289f4c57269841582a954854259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51923"/>
          <a:stretch/>
        </p:blipFill>
        <p:spPr bwMode="auto">
          <a:xfrm>
            <a:off x="6041572" y="646330"/>
            <a:ext cx="5208813" cy="2598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4" descr="C:\Users\PFO3\Pictures\Light Alloy\Маркировка-0-01-28-942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915382" y="3772714"/>
            <a:ext cx="5394004" cy="2621500"/>
          </a:xfrm>
          <a:prstGeom prst="rect">
            <a:avLst/>
          </a:prstGeom>
          <a:noFill/>
          <a:extLst/>
        </p:spPr>
      </p:pic>
      <p:pic>
        <p:nvPicPr>
          <p:cNvPr id="10" name="Picture 4" descr="D:\Alan Wake\!!!!!Диссертация\грант\Умник март 2015\Завод\2014-12-03 060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6041571" y="3772713"/>
            <a:ext cx="5208813" cy="2621501"/>
          </a:xfrm>
          <a:prstGeom prst="rect">
            <a:avLst/>
          </a:prstGeom>
          <a:noFill/>
          <a:extLst/>
        </p:spPr>
      </p:pic>
      <p:sp>
        <p:nvSpPr>
          <p:cNvPr id="3" name="TextBox 2"/>
          <p:cNvSpPr txBox="1"/>
          <p:nvPr/>
        </p:nvSpPr>
        <p:spPr>
          <a:xfrm>
            <a:off x="2726178" y="3219376"/>
            <a:ext cx="155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Трафарет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9042" y="6347105"/>
            <a:ext cx="261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Струйная печать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0690" y="3219375"/>
            <a:ext cx="357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Металлические пластины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7461" y="6396335"/>
            <a:ext cx="157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Наклейки</a:t>
            </a:r>
          </a:p>
        </p:txBody>
      </p:sp>
    </p:spTree>
    <p:extLst>
      <p:ext uri="{BB962C8B-B14F-4D97-AF65-F5344CB8AC3E}">
        <p14:creationId xmlns:p14="http://schemas.microsoft.com/office/powerpoint/2010/main" val="301433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Сравнительный анализ существующих 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способов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423298"/>
              </p:ext>
            </p:extLst>
          </p:nvPr>
        </p:nvGraphicFramePr>
        <p:xfrm>
          <a:off x="326570" y="1224642"/>
          <a:ext cx="11593287" cy="5281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186">
                  <a:extLst>
                    <a:ext uri="{9D8B030D-6E8A-4147-A177-3AD203B41FA5}">
                      <a16:colId xmlns:a16="http://schemas.microsoft.com/office/drawing/2014/main" val="1555006319"/>
                    </a:ext>
                  </a:extLst>
                </a:gridCol>
                <a:gridCol w="4345497">
                  <a:extLst>
                    <a:ext uri="{9D8B030D-6E8A-4147-A177-3AD203B41FA5}">
                      <a16:colId xmlns:a16="http://schemas.microsoft.com/office/drawing/2014/main" val="3736470417"/>
                    </a:ext>
                  </a:extLst>
                </a:gridCol>
                <a:gridCol w="4797604">
                  <a:extLst>
                    <a:ext uri="{9D8B030D-6E8A-4147-A177-3AD203B41FA5}">
                      <a16:colId xmlns:a16="http://schemas.microsoft.com/office/drawing/2014/main" val="266098813"/>
                    </a:ext>
                  </a:extLst>
                </a:gridCol>
              </a:tblGrid>
              <a:tr h="483903"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Достоинства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987525"/>
                  </a:ext>
                </a:extLst>
              </a:tr>
              <a:tr h="124454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Трафарет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стоимость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читаемость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Человеческий фактор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86884"/>
                  </a:ext>
                </a:extLst>
              </a:tr>
              <a:tr h="125814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Металлические пластины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Нарушение целостности трубы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стоимость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415305"/>
                  </a:ext>
                </a:extLst>
              </a:tr>
              <a:tr h="101927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Струйная печать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стоимость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Частая чистка оборудования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624106"/>
                  </a:ext>
                </a:extLst>
              </a:tr>
              <a:tr h="125814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Наклейки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читаемость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 ниже среднего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прочность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96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54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331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снижения затрат на использовании промышленной струйной печати в работе предлагается использовать точечную маркировку, так, как это делается при ударно-точечной маркировке, аналогично почтовому индексу.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Рисунок 2" descr="https://sic-marking.su/images/main-block/technologies/udarno-tochechnaya-tekhnologiy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8"/>
          <a:stretch>
            <a:fillRect/>
          </a:stretch>
        </p:blipFill>
        <p:spPr bwMode="auto">
          <a:xfrm>
            <a:off x="250856" y="2174290"/>
            <a:ext cx="5064092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43" y="2174290"/>
            <a:ext cx="6443661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43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50856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ударо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-точечной маркировки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4591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Предлагаемый метод маркирования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52109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 системы распознавания маркировки на основе бинаризации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Рисунок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0" y="1397137"/>
            <a:ext cx="11888980" cy="40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5B31BB-8ED4-4D38-AD27-952315E861E6}"/>
              </a:ext>
            </a:extLst>
          </p:cNvPr>
          <p:cNvSpPr txBox="1"/>
          <p:nvPr/>
        </p:nvSpPr>
        <p:spPr>
          <a:xfrm>
            <a:off x="1334358" y="5576098"/>
            <a:ext cx="97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работе для создания набора предобработанных изображений используются алгоритмы блока предобработки (А1-А3)</a:t>
            </a:r>
          </a:p>
        </p:txBody>
      </p:sp>
    </p:spTree>
    <p:extLst>
      <p:ext uri="{BB962C8B-B14F-4D97-AF65-F5344CB8AC3E}">
        <p14:creationId xmlns:p14="http://schemas.microsoft.com/office/powerpoint/2010/main" val="361810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1" y="646332"/>
            <a:ext cx="11747637" cy="24215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9" y="5138051"/>
            <a:ext cx="5873819" cy="10058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3117575"/>
            <a:ext cx="5835719" cy="9337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4092188"/>
            <a:ext cx="5835719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A5E9F-516B-4764-BC55-68DD748421F4}"/>
              </a:ext>
            </a:extLst>
          </p:cNvPr>
          <p:cNvSpPr txBox="1"/>
          <p:nvPr/>
        </p:nvSpPr>
        <p:spPr>
          <a:xfrm>
            <a:off x="1531140" y="6534834"/>
            <a:ext cx="10508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Severstal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Steel Defect Detection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Your Machine Learning and Data Science Community. URL: https://www.kaggle.com/c/severstal-steel-defect-detection 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1B55E-4282-464C-B05E-497718C9C19D}"/>
              </a:ext>
            </a:extLst>
          </p:cNvPr>
          <p:cNvSpPr txBox="1"/>
          <p:nvPr/>
        </p:nvSpPr>
        <p:spPr>
          <a:xfrm>
            <a:off x="6134103" y="3429000"/>
            <a:ext cx="57581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состоит из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12867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черных металлов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изображение имеет размер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1600 на 256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59F7F-D9FF-4874-B560-B7B5BB0CF4FC}"/>
              </a:ext>
            </a:extLst>
          </p:cNvPr>
          <p:cNvSpPr txBox="1"/>
          <p:nvPr/>
        </p:nvSpPr>
        <p:spPr>
          <a:xfrm>
            <a:off x="1428694" y="6057568"/>
            <a:ext cx="399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40988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набора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Рисунок 1">
            <a:extLst>
              <a:ext uri="{FF2B5EF4-FFF2-40B4-BE49-F238E27FC236}">
                <a16:creationId xmlns:a16="http://schemas.microsoft.com/office/drawing/2014/main" id="{675FBE73-A960-4DAB-BF56-15D82E8E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2" y="1164241"/>
            <a:ext cx="1441210" cy="452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585ECE-0BDB-4531-B4F9-80826AD6DDDC}"/>
              </a:ext>
            </a:extLst>
          </p:cNvPr>
          <p:cNvSpPr/>
          <p:nvPr/>
        </p:nvSpPr>
        <p:spPr>
          <a:xfrm>
            <a:off x="1750454" y="1164241"/>
            <a:ext cx="56768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numbers</a:t>
            </a:r>
            <a:r>
              <a:rPr lang="en-US" spc="-300" dirty="0">
                <a:latin typeface="Consolas" panose="020B0609020204030204" pitchFamily="49" charset="0"/>
              </a:rPr>
              <a:t> = {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0: ((0,1), (1,2), (2,3), (3,4), (4,5), (5,0)),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1: ((5,1), (1,2), (2,3)),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2: ((0,1), (1,2), (2,4),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3: ((0,1), (1,5), (2,5), (2,4)),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4: ((0,5), (2,5), (1,2), (2,3)),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5: ((0,1), (0,5), (2,5), (2,3),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6: ((1,5), (4,5), (3,4), (2,3),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7: ((0,1), (1,5),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8: ((0,1), (0,5), (1,2), (2,3), (2,5), (3,4),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9: ((0,1), (0,5), (1,2), (2,4),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}</a:t>
            </a:r>
            <a:endParaRPr lang="en-US" b="0" spc="-30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B37393-6B8B-42D1-BDB9-DBA024BDD3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82" y="4710066"/>
            <a:ext cx="5504110" cy="880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7B9F2B-E3C0-4C5A-B825-1E20F2799C95}"/>
              </a:ext>
            </a:extLst>
          </p:cNvPr>
          <p:cNvSpPr txBox="1"/>
          <p:nvPr/>
        </p:nvSpPr>
        <p:spPr>
          <a:xfrm>
            <a:off x="1723485" y="5750004"/>
            <a:ext cx="631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число в маркировке состоит из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цифр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каждой цифры –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х 16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Размеры цифры варьируются от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 х 144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  <p:pic>
        <p:nvPicPr>
          <p:cNvPr id="1026" name="Рисунок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03" y="646330"/>
            <a:ext cx="3912780" cy="602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03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1426</TotalTime>
  <Words>722</Words>
  <Application>Microsoft Office PowerPoint</Application>
  <PresentationFormat>Широкоэкранный</PresentationFormat>
  <Paragraphs>195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Georgia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Лазарева</dc:creator>
  <cp:lastModifiedBy>Екатерина Лазарева</cp:lastModifiedBy>
  <cp:revision>115</cp:revision>
  <dcterms:created xsi:type="dcterms:W3CDTF">2019-05-27T08:04:44Z</dcterms:created>
  <dcterms:modified xsi:type="dcterms:W3CDTF">2021-06-11T10:20:57Z</dcterms:modified>
</cp:coreProperties>
</file>